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66" r:id="rId5"/>
    <p:sldId id="308" r:id="rId6"/>
    <p:sldId id="335" r:id="rId7"/>
    <p:sldId id="336" r:id="rId8"/>
    <p:sldId id="338" r:id="rId9"/>
    <p:sldId id="331" r:id="rId10"/>
    <p:sldId id="322" r:id="rId11"/>
    <p:sldId id="314" r:id="rId12"/>
    <p:sldId id="334" r:id="rId13"/>
    <p:sldId id="3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0F0"/>
    <a:srgbClr val="0099FF"/>
    <a:srgbClr val="003366"/>
    <a:srgbClr val="FF5357"/>
    <a:srgbClr val="262626"/>
    <a:srgbClr val="1B1B1B"/>
    <a:srgbClr val="243541"/>
    <a:srgbClr val="66CC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6722" autoAdjust="0"/>
  </p:normalViewPr>
  <p:slideViewPr>
    <p:cSldViewPr snapToGrid="0">
      <p:cViewPr varScale="1">
        <p:scale>
          <a:sx n="100" d="100"/>
          <a:sy n="100" d="100"/>
        </p:scale>
        <p:origin x="834" y="78"/>
      </p:cViewPr>
      <p:guideLst/>
    </p:cSldViewPr>
  </p:slideViewPr>
  <p:outlineViewPr>
    <p:cViewPr>
      <p:scale>
        <a:sx n="33" d="100"/>
        <a:sy n="33" d="100"/>
      </p:scale>
      <p:origin x="0" y="-432"/>
    </p:cViewPr>
  </p:outlineViewPr>
  <p:notesTextViewPr>
    <p:cViewPr>
      <p:scale>
        <a:sx n="1" d="1"/>
        <a:sy n="1" d="1"/>
      </p:scale>
      <p:origin x="0" y="0"/>
    </p:cViewPr>
  </p:notesTextViewPr>
  <p:notesViewPr>
    <p:cSldViewPr snapToGrid="0">
      <p:cViewPr varScale="1">
        <p:scale>
          <a:sx n="88" d="100"/>
          <a:sy n="88" d="100"/>
        </p:scale>
        <p:origin x="288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69B569-01C0-4DA5-A046-DB8F138748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81A4B4-B89A-4461-A0D4-6FF6282F2D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FEC331-ECA7-40CD-ACC6-7DBE0B361EB0}" type="datetimeFigureOut">
              <a:rPr lang="en-US" smtClean="0"/>
              <a:t>3/4/2021</a:t>
            </a:fld>
            <a:endParaRPr lang="en-US" dirty="0"/>
          </a:p>
        </p:txBody>
      </p:sp>
      <p:sp>
        <p:nvSpPr>
          <p:cNvPr id="4" name="Footer Placeholder 3">
            <a:extLst>
              <a:ext uri="{FF2B5EF4-FFF2-40B4-BE49-F238E27FC236}">
                <a16:creationId xmlns:a16="http://schemas.microsoft.com/office/drawing/2014/main" id="{1798FABA-226E-4FA1-A546-A68437C45E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16D51D-32BA-4B1E-997A-B97030601F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474590-B106-460D-B005-45D290A3AC20}" type="slidenum">
              <a:rPr lang="en-US" smtClean="0"/>
              <a:t>‹#›</a:t>
            </a:fld>
            <a:endParaRPr lang="en-US" dirty="0"/>
          </a:p>
        </p:txBody>
      </p:sp>
    </p:spTree>
    <p:extLst>
      <p:ext uri="{BB962C8B-B14F-4D97-AF65-F5344CB8AC3E}">
        <p14:creationId xmlns:p14="http://schemas.microsoft.com/office/powerpoint/2010/main" val="2506673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8A628-1BE2-423C-9A17-5A7E44BB80EA}" type="datetimeFigureOut">
              <a:rPr lang="en-US" smtClean="0"/>
              <a:t>3/4/2021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73155-1775-4D7E-B084-33F81AF204B1}" type="slidenum">
              <a:rPr lang="en-US" smtClean="0"/>
              <a:t>‹#›</a:t>
            </a:fld>
            <a:endParaRPr lang="en-US" dirty="0"/>
          </a:p>
        </p:txBody>
      </p:sp>
    </p:spTree>
    <p:extLst>
      <p:ext uri="{BB962C8B-B14F-4D97-AF65-F5344CB8AC3E}">
        <p14:creationId xmlns:p14="http://schemas.microsoft.com/office/powerpoint/2010/main" val="15999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1</a:t>
            </a:fld>
            <a:endParaRPr lang="en-US" dirty="0"/>
          </a:p>
        </p:txBody>
      </p:sp>
    </p:spTree>
    <p:extLst>
      <p:ext uri="{BB962C8B-B14F-4D97-AF65-F5344CB8AC3E}">
        <p14:creationId xmlns:p14="http://schemas.microsoft.com/office/powerpoint/2010/main" val="248371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2</a:t>
            </a:fld>
            <a:endParaRPr lang="en-US" dirty="0"/>
          </a:p>
        </p:txBody>
      </p:sp>
    </p:spTree>
    <p:extLst>
      <p:ext uri="{BB962C8B-B14F-4D97-AF65-F5344CB8AC3E}">
        <p14:creationId xmlns:p14="http://schemas.microsoft.com/office/powerpoint/2010/main" val="326824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3</a:t>
            </a:fld>
            <a:endParaRPr lang="en-US" dirty="0"/>
          </a:p>
        </p:txBody>
      </p:sp>
    </p:spTree>
    <p:extLst>
      <p:ext uri="{BB962C8B-B14F-4D97-AF65-F5344CB8AC3E}">
        <p14:creationId xmlns:p14="http://schemas.microsoft.com/office/powerpoint/2010/main" val="84929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4</a:t>
            </a:fld>
            <a:endParaRPr lang="en-US" dirty="0"/>
          </a:p>
        </p:txBody>
      </p:sp>
    </p:spTree>
    <p:extLst>
      <p:ext uri="{BB962C8B-B14F-4D97-AF65-F5344CB8AC3E}">
        <p14:creationId xmlns:p14="http://schemas.microsoft.com/office/powerpoint/2010/main" val="121229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5</a:t>
            </a:fld>
            <a:endParaRPr lang="en-US" dirty="0"/>
          </a:p>
        </p:txBody>
      </p:sp>
    </p:spTree>
    <p:extLst>
      <p:ext uri="{BB962C8B-B14F-4D97-AF65-F5344CB8AC3E}">
        <p14:creationId xmlns:p14="http://schemas.microsoft.com/office/powerpoint/2010/main" val="402687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6</a:t>
            </a:fld>
            <a:endParaRPr lang="en-US" dirty="0"/>
          </a:p>
        </p:txBody>
      </p:sp>
    </p:spTree>
    <p:extLst>
      <p:ext uri="{BB962C8B-B14F-4D97-AF65-F5344CB8AC3E}">
        <p14:creationId xmlns:p14="http://schemas.microsoft.com/office/powerpoint/2010/main" val="274624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73155-1775-4D7E-B084-33F81AF204B1}" type="slidenum">
              <a:rPr lang="en-US" smtClean="0"/>
              <a:t>7</a:t>
            </a:fld>
            <a:endParaRPr lang="en-US" dirty="0"/>
          </a:p>
        </p:txBody>
      </p:sp>
    </p:spTree>
    <p:extLst>
      <p:ext uri="{BB962C8B-B14F-4D97-AF65-F5344CB8AC3E}">
        <p14:creationId xmlns:p14="http://schemas.microsoft.com/office/powerpoint/2010/main" val="3734488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097280" y="2141452"/>
            <a:ext cx="10058400" cy="3760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Rectangle 4">
            <a:extLst>
              <a:ext uri="{FF2B5EF4-FFF2-40B4-BE49-F238E27FC236}">
                <a16:creationId xmlns:a16="http://schemas.microsoft.com/office/drawing/2014/main" id="{2E569002-1D21-4BBB-8A38-907C2FC7AB77}"/>
              </a:ext>
            </a:extLst>
          </p:cNvPr>
          <p:cNvSpPr/>
          <p:nvPr userDrawn="1"/>
        </p:nvSpPr>
        <p:spPr>
          <a:xfrm>
            <a:off x="1097280" y="2143993"/>
            <a:ext cx="2717800" cy="4068848"/>
          </a:xfrm>
          <a:prstGeom prst="rect">
            <a:avLst/>
          </a:pr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C0063C-0B52-4599-8DB1-BB1077F30E9F}"/>
              </a:ext>
            </a:extLst>
          </p:cNvPr>
          <p:cNvSpPr/>
          <p:nvPr userDrawn="1"/>
        </p:nvSpPr>
        <p:spPr>
          <a:xfrm>
            <a:off x="4767580" y="2143993"/>
            <a:ext cx="2717800" cy="406884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28F72FB-A119-40E3-A615-65F9A5E42926}"/>
              </a:ext>
            </a:extLst>
          </p:cNvPr>
          <p:cNvSpPr/>
          <p:nvPr userDrawn="1"/>
        </p:nvSpPr>
        <p:spPr>
          <a:xfrm>
            <a:off x="8437880" y="2143993"/>
            <a:ext cx="2717800" cy="4068848"/>
          </a:xfrm>
          <a:prstGeom prst="rect">
            <a:avLst/>
          </a:prstGeom>
          <a:no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063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00336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4" name="Isosceles Triangle 13">
            <a:extLst>
              <a:ext uri="{FF2B5EF4-FFF2-40B4-BE49-F238E27FC236}">
                <a16:creationId xmlns:a16="http://schemas.microsoft.com/office/drawing/2014/main" id="{7259E175-DE37-439E-A4DD-B8AD745C2691}"/>
              </a:ext>
            </a:extLst>
          </p:cNvPr>
          <p:cNvSpPr/>
          <p:nvPr userDrawn="1"/>
        </p:nvSpPr>
        <p:spPr>
          <a:xfrm>
            <a:off x="-1" y="-57011"/>
            <a:ext cx="7968009" cy="6914935"/>
          </a:xfrm>
          <a:prstGeom prst="triangle">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00336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6" name="Isosceles Triangle 15">
            <a:extLst>
              <a:ext uri="{FF2B5EF4-FFF2-40B4-BE49-F238E27FC236}">
                <a16:creationId xmlns:a16="http://schemas.microsoft.com/office/drawing/2014/main" id="{9A46E868-ADF2-4EF3-A260-2A20151F1B8C}"/>
              </a:ext>
            </a:extLst>
          </p:cNvPr>
          <p:cNvSpPr/>
          <p:nvPr userDrawn="1"/>
        </p:nvSpPr>
        <p:spPr>
          <a:xfrm>
            <a:off x="4209204" y="-64872"/>
            <a:ext cx="7968009" cy="6914935"/>
          </a:xfrm>
          <a:prstGeom prst="triangle">
            <a:avLst/>
          </a:prstGeom>
          <a:solidFill>
            <a:srgbClr val="243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A3343D3C-E790-41AB-A8D8-207A51F279B9}"/>
              </a:ext>
            </a:extLst>
          </p:cNvPr>
          <p:cNvSpPr/>
          <p:nvPr userDrawn="1"/>
        </p:nvSpPr>
        <p:spPr>
          <a:xfrm flipV="1">
            <a:off x="-2554" y="-18909"/>
            <a:ext cx="4034184" cy="6905410"/>
          </a:xfrm>
          <a:custGeom>
            <a:avLst/>
            <a:gdLst>
              <a:gd name="connsiteX0" fmla="*/ 0 w 7968009"/>
              <a:gd name="connsiteY0" fmla="*/ 6914935 h 6914935"/>
              <a:gd name="connsiteX1" fmla="*/ 3984005 w 7968009"/>
              <a:gd name="connsiteY1" fmla="*/ 0 h 6914935"/>
              <a:gd name="connsiteX2" fmla="*/ 7968009 w 7968009"/>
              <a:gd name="connsiteY2" fmla="*/ 6914935 h 6914935"/>
              <a:gd name="connsiteX3" fmla="*/ 0 w 7968009"/>
              <a:gd name="connsiteY3" fmla="*/ 6914935 h 6914935"/>
              <a:gd name="connsiteX0" fmla="*/ 0 w 4129434"/>
              <a:gd name="connsiteY0" fmla="*/ 6924460 h 6924460"/>
              <a:gd name="connsiteX1" fmla="*/ 145430 w 4129434"/>
              <a:gd name="connsiteY1" fmla="*/ 0 h 6924460"/>
              <a:gd name="connsiteX2" fmla="*/ 4129434 w 4129434"/>
              <a:gd name="connsiteY2" fmla="*/ 6914935 h 6924460"/>
              <a:gd name="connsiteX3" fmla="*/ 0 w 4129434"/>
              <a:gd name="connsiteY3" fmla="*/ 6924460 h 6924460"/>
              <a:gd name="connsiteX0" fmla="*/ 692770 w 3984004"/>
              <a:gd name="connsiteY0" fmla="*/ 6876835 h 6914935"/>
              <a:gd name="connsiteX1" fmla="*/ 0 w 3984004"/>
              <a:gd name="connsiteY1" fmla="*/ 0 h 6914935"/>
              <a:gd name="connsiteX2" fmla="*/ 3984004 w 3984004"/>
              <a:gd name="connsiteY2" fmla="*/ 6914935 h 6914935"/>
              <a:gd name="connsiteX3" fmla="*/ 692770 w 3984004"/>
              <a:gd name="connsiteY3" fmla="*/ 6876835 h 6914935"/>
              <a:gd name="connsiteX0" fmla="*/ 0 w 3986559"/>
              <a:gd name="connsiteY0" fmla="*/ 6867310 h 6914935"/>
              <a:gd name="connsiteX1" fmla="*/ 2555 w 3986559"/>
              <a:gd name="connsiteY1" fmla="*/ 0 h 6914935"/>
              <a:gd name="connsiteX2" fmla="*/ 3986559 w 3986559"/>
              <a:gd name="connsiteY2" fmla="*/ 6914935 h 6914935"/>
              <a:gd name="connsiteX3" fmla="*/ 0 w 3986559"/>
              <a:gd name="connsiteY3" fmla="*/ 6867310 h 6914935"/>
              <a:gd name="connsiteX0" fmla="*/ 0 w 3986559"/>
              <a:gd name="connsiteY0" fmla="*/ 6848260 h 6895885"/>
              <a:gd name="connsiteX1" fmla="*/ 383555 w 3986559"/>
              <a:gd name="connsiteY1" fmla="*/ 0 h 6895885"/>
              <a:gd name="connsiteX2" fmla="*/ 3986559 w 3986559"/>
              <a:gd name="connsiteY2" fmla="*/ 6895885 h 6895885"/>
              <a:gd name="connsiteX3" fmla="*/ 0 w 3986559"/>
              <a:gd name="connsiteY3" fmla="*/ 6848260 h 6895885"/>
              <a:gd name="connsiteX0" fmla="*/ 0 w 3986559"/>
              <a:gd name="connsiteY0" fmla="*/ 6895885 h 6943510"/>
              <a:gd name="connsiteX1" fmla="*/ 2555 w 3986559"/>
              <a:gd name="connsiteY1" fmla="*/ 0 h 6943510"/>
              <a:gd name="connsiteX2" fmla="*/ 3986559 w 3986559"/>
              <a:gd name="connsiteY2" fmla="*/ 6943510 h 6943510"/>
              <a:gd name="connsiteX3" fmla="*/ 0 w 3986559"/>
              <a:gd name="connsiteY3" fmla="*/ 6895885 h 6943510"/>
              <a:gd name="connsiteX0" fmla="*/ 0 w 4034184"/>
              <a:gd name="connsiteY0" fmla="*/ 6895885 h 6905410"/>
              <a:gd name="connsiteX1" fmla="*/ 2555 w 4034184"/>
              <a:gd name="connsiteY1" fmla="*/ 0 h 6905410"/>
              <a:gd name="connsiteX2" fmla="*/ 4034184 w 4034184"/>
              <a:gd name="connsiteY2" fmla="*/ 6905410 h 6905410"/>
              <a:gd name="connsiteX3" fmla="*/ 0 w 4034184"/>
              <a:gd name="connsiteY3" fmla="*/ 6895885 h 6905410"/>
            </a:gdLst>
            <a:ahLst/>
            <a:cxnLst>
              <a:cxn ang="0">
                <a:pos x="connsiteX0" y="connsiteY0"/>
              </a:cxn>
              <a:cxn ang="0">
                <a:pos x="connsiteX1" y="connsiteY1"/>
              </a:cxn>
              <a:cxn ang="0">
                <a:pos x="connsiteX2" y="connsiteY2"/>
              </a:cxn>
              <a:cxn ang="0">
                <a:pos x="connsiteX3" y="connsiteY3"/>
              </a:cxn>
            </a:cxnLst>
            <a:rect l="l" t="t" r="r" b="b"/>
            <a:pathLst>
              <a:path w="4034184" h="6905410">
                <a:moveTo>
                  <a:pt x="0" y="6895885"/>
                </a:moveTo>
                <a:cubicBezTo>
                  <a:pt x="852" y="4606782"/>
                  <a:pt x="1703" y="2289103"/>
                  <a:pt x="2555" y="0"/>
                </a:cubicBezTo>
                <a:lnTo>
                  <a:pt x="4034184" y="6905410"/>
                </a:lnTo>
                <a:lnTo>
                  <a:pt x="0" y="6895885"/>
                </a:lnTo>
                <a:close/>
              </a:path>
            </a:pathLst>
          </a:custGeom>
          <a:solidFill>
            <a:srgbClr val="FF5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C7101B3E-4F29-4C19-B159-57B580B2386D}"/>
              </a:ext>
            </a:extLst>
          </p:cNvPr>
          <p:cNvSpPr/>
          <p:nvPr userDrawn="1"/>
        </p:nvSpPr>
        <p:spPr>
          <a:xfrm flipV="1">
            <a:off x="8202734" y="-28360"/>
            <a:ext cx="7968009" cy="6914935"/>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0384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24354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65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FF535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071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5" name="Flowchart: Data 4">
            <a:extLst>
              <a:ext uri="{FF2B5EF4-FFF2-40B4-BE49-F238E27FC236}">
                <a16:creationId xmlns:a16="http://schemas.microsoft.com/office/drawing/2014/main" id="{59B670CE-7192-4531-B06F-75FF29668783}"/>
              </a:ext>
            </a:extLst>
          </p:cNvPr>
          <p:cNvSpPr/>
          <p:nvPr userDrawn="1"/>
        </p:nvSpPr>
        <p:spPr>
          <a:xfrm>
            <a:off x="8023166" y="-10973"/>
            <a:ext cx="4188278" cy="686889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00"/>
              <a:gd name="connsiteY0" fmla="*/ 10000 h 10000"/>
              <a:gd name="connsiteX1" fmla="*/ 2000 w 8000"/>
              <a:gd name="connsiteY1" fmla="*/ 0 h 10000"/>
              <a:gd name="connsiteX2" fmla="*/ 7245 w 8000"/>
              <a:gd name="connsiteY2" fmla="*/ 0 h 10000"/>
              <a:gd name="connsiteX3" fmla="*/ 8000 w 8000"/>
              <a:gd name="connsiteY3" fmla="*/ 10000 h 10000"/>
              <a:gd name="connsiteX4" fmla="*/ 0 w 8000"/>
              <a:gd name="connsiteY4" fmla="*/ 10000 h 10000"/>
              <a:gd name="connsiteX0" fmla="*/ 0 w 9095"/>
              <a:gd name="connsiteY0" fmla="*/ 10000 h 10000"/>
              <a:gd name="connsiteX1" fmla="*/ 2500 w 9095"/>
              <a:gd name="connsiteY1" fmla="*/ 0 h 10000"/>
              <a:gd name="connsiteX2" fmla="*/ 9056 w 9095"/>
              <a:gd name="connsiteY2" fmla="*/ 0 h 10000"/>
              <a:gd name="connsiteX3" fmla="*/ 8002 w 9095"/>
              <a:gd name="connsiteY3" fmla="*/ 9883 h 10000"/>
              <a:gd name="connsiteX4" fmla="*/ 0 w 9095"/>
              <a:gd name="connsiteY4" fmla="*/ 10000 h 10000"/>
              <a:gd name="connsiteX0" fmla="*/ 0 w 9992"/>
              <a:gd name="connsiteY0" fmla="*/ 10000 h 10033"/>
              <a:gd name="connsiteX1" fmla="*/ 2749 w 9992"/>
              <a:gd name="connsiteY1" fmla="*/ 0 h 10033"/>
              <a:gd name="connsiteX2" fmla="*/ 9957 w 9992"/>
              <a:gd name="connsiteY2" fmla="*/ 0 h 10033"/>
              <a:gd name="connsiteX3" fmla="*/ 8354 w 9992"/>
              <a:gd name="connsiteY3" fmla="*/ 10033 h 10033"/>
              <a:gd name="connsiteX4" fmla="*/ 0 w 9992"/>
              <a:gd name="connsiteY4" fmla="*/ 10000 h 10033"/>
              <a:gd name="connsiteX0" fmla="*/ 0 w 8361"/>
              <a:gd name="connsiteY0" fmla="*/ 9967 h 10000"/>
              <a:gd name="connsiteX1" fmla="*/ 2751 w 8361"/>
              <a:gd name="connsiteY1" fmla="*/ 0 h 10000"/>
              <a:gd name="connsiteX2" fmla="*/ 8187 w 8361"/>
              <a:gd name="connsiteY2" fmla="*/ 17 h 10000"/>
              <a:gd name="connsiteX3" fmla="*/ 8361 w 8361"/>
              <a:gd name="connsiteY3" fmla="*/ 10000 h 10000"/>
              <a:gd name="connsiteX4" fmla="*/ 0 w 8361"/>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000"/>
              <a:gd name="connsiteY0" fmla="*/ 9967 h 10000"/>
              <a:gd name="connsiteX1" fmla="*/ 3290 w 10000"/>
              <a:gd name="connsiteY1" fmla="*/ 0 h 10000"/>
              <a:gd name="connsiteX2" fmla="*/ 9792 w 10000"/>
              <a:gd name="connsiteY2" fmla="*/ 17 h 10000"/>
              <a:gd name="connsiteX3" fmla="*/ 10000 w 10000"/>
              <a:gd name="connsiteY3" fmla="*/ 10000 h 10000"/>
              <a:gd name="connsiteX4" fmla="*/ 0 w 10000"/>
              <a:gd name="connsiteY4" fmla="*/ 9967 h 10000"/>
              <a:gd name="connsiteX0" fmla="*/ 0 w 10252"/>
              <a:gd name="connsiteY0" fmla="*/ 9967 h 9967"/>
              <a:gd name="connsiteX1" fmla="*/ 3290 w 10252"/>
              <a:gd name="connsiteY1" fmla="*/ 0 h 9967"/>
              <a:gd name="connsiteX2" fmla="*/ 9792 w 10252"/>
              <a:gd name="connsiteY2" fmla="*/ 17 h 9967"/>
              <a:gd name="connsiteX3" fmla="*/ 10252 w 10252"/>
              <a:gd name="connsiteY3" fmla="*/ 9967 h 9967"/>
              <a:gd name="connsiteX4" fmla="*/ 0 w 10252"/>
              <a:gd name="connsiteY4" fmla="*/ 9967 h 9967"/>
              <a:gd name="connsiteX0" fmla="*/ 0 w 10000"/>
              <a:gd name="connsiteY0" fmla="*/ 10016 h 10016"/>
              <a:gd name="connsiteX1" fmla="*/ 3209 w 10000"/>
              <a:gd name="connsiteY1" fmla="*/ 16 h 10016"/>
              <a:gd name="connsiteX2" fmla="*/ 9988 w 10000"/>
              <a:gd name="connsiteY2" fmla="*/ 0 h 10016"/>
              <a:gd name="connsiteX3" fmla="*/ 10000 w 10000"/>
              <a:gd name="connsiteY3" fmla="*/ 10016 h 10016"/>
              <a:gd name="connsiteX4" fmla="*/ 0 w 10000"/>
              <a:gd name="connsiteY4" fmla="*/ 10016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6">
                <a:moveTo>
                  <a:pt x="0" y="10016"/>
                </a:moveTo>
                <a:lnTo>
                  <a:pt x="3209" y="16"/>
                </a:lnTo>
                <a:lnTo>
                  <a:pt x="9988" y="0"/>
                </a:lnTo>
                <a:cubicBezTo>
                  <a:pt x="9955" y="3333"/>
                  <a:pt x="9923" y="6700"/>
                  <a:pt x="10000" y="10016"/>
                </a:cubicBezTo>
                <a:lnTo>
                  <a:pt x="0" y="10016"/>
                </a:lnTo>
                <a:close/>
              </a:path>
            </a:pathLst>
          </a:custGeom>
          <a:solidFill>
            <a:srgbClr val="7DDBB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7079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1" r:id="rId3"/>
    <p:sldLayoutId id="2147483663" r:id="rId4"/>
    <p:sldLayoutId id="2147483664" r:id="rId5"/>
    <p:sldLayoutId id="2147483673" r:id="rId6"/>
    <p:sldLayoutId id="2147483670" r:id="rId7"/>
    <p:sldLayoutId id="2147483672" r:id="rId8"/>
    <p:sldLayoutId id="2147483674" r:id="rId9"/>
    <p:sldLayoutId id="2147483665" r:id="rId10"/>
    <p:sldLayoutId id="2147483666" r:id="rId11"/>
    <p:sldLayoutId id="2147483667" r:id="rId12"/>
    <p:sldLayoutId id="2147483668" r:id="rId13"/>
    <p:sldLayoutId id="2147483669" r:id="rId14"/>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notesSlide" Target="../notesSlides/notesSlide1.xml"/><Relationship Id="rId7"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3.jpg"/><Relationship Id="rId5" Type="http://schemas.openxmlformats.org/officeDocument/2006/relationships/image" Target="../media/image2.sv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svg"/><Relationship Id="rId2" Type="http://schemas.openxmlformats.org/officeDocument/2006/relationships/slideLayout" Target="../slideLayouts/slideLayout3.xml"/><Relationship Id="rId1" Type="http://schemas.openxmlformats.org/officeDocument/2006/relationships/themeOverride" Target="../theme/themeOverride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643467"/>
            <a:ext cx="3635926" cy="511386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7915EA83-F969-4910-A468-48877E99608B}"/>
              </a:ext>
            </a:extLst>
          </p:cNvPr>
          <p:cNvSpPr>
            <a:spLocks noGrp="1"/>
          </p:cNvSpPr>
          <p:nvPr>
            <p:ph type="title"/>
          </p:nvPr>
        </p:nvSpPr>
        <p:spPr>
          <a:xfrm>
            <a:off x="948648" y="956235"/>
            <a:ext cx="3153580" cy="1616740"/>
          </a:xfrm>
        </p:spPr>
        <p:txBody>
          <a:bodyPr vert="horz" lIns="91440" tIns="45720" rIns="91440" bIns="45720" rtlCol="0" anchor="b">
            <a:normAutofit/>
          </a:bodyPr>
          <a:lstStyle/>
          <a:p>
            <a:r>
              <a:rPr lang="en-US" sz="3600" b="1" dirty="0">
                <a:solidFill>
                  <a:schemeClr val="tx1"/>
                </a:solidFill>
              </a:rPr>
              <a:t>The Evolution of Facebook 2011-2021</a:t>
            </a:r>
          </a:p>
        </p:txBody>
      </p:sp>
      <p:pic>
        <p:nvPicPr>
          <p:cNvPr id="29" name="Graphic 28" descr="Bookmark with solid fill">
            <a:extLst>
              <a:ext uri="{FF2B5EF4-FFF2-40B4-BE49-F238E27FC236}">
                <a16:creationId xmlns:a16="http://schemas.microsoft.com/office/drawing/2014/main" id="{5437736D-EBA3-4ACA-B2D5-9CF30ED20FE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39688"/>
          <a:stretch/>
        </p:blipFill>
        <p:spPr>
          <a:xfrm rot="16200000" flipV="1">
            <a:off x="10651071" y="11699"/>
            <a:ext cx="1929507" cy="1163724"/>
          </a:xfrm>
          <a:prstGeom prst="rect">
            <a:avLst/>
          </a:prstGeom>
        </p:spPr>
      </p:pic>
      <p:pic>
        <p:nvPicPr>
          <p:cNvPr id="20" name="Picture 19" descr="Connected wire-frame lines and dots">
            <a:extLst>
              <a:ext uri="{FF2B5EF4-FFF2-40B4-BE49-F238E27FC236}">
                <a16:creationId xmlns:a16="http://schemas.microsoft.com/office/drawing/2014/main" id="{D42FB835-9634-4268-8965-14E45937F3E5}"/>
              </a:ext>
            </a:extLst>
          </p:cNvPr>
          <p:cNvPicPr>
            <a:picLocks noChangeAspect="1"/>
          </p:cNvPicPr>
          <p:nvPr/>
        </p:nvPicPr>
        <p:blipFill>
          <a:blip r:embed="rId6"/>
          <a:srcRect/>
          <a:stretch/>
        </p:blipFill>
        <p:spPr>
          <a:xfrm>
            <a:off x="4965616" y="593561"/>
            <a:ext cx="1878801" cy="1252534"/>
          </a:xfrm>
          <a:prstGeom prst="rect">
            <a:avLst/>
          </a:prstGeom>
        </p:spPr>
      </p:pic>
      <p:pic>
        <p:nvPicPr>
          <p:cNvPr id="13" name="Picture 12" descr="Business people in a meeting room pointing at a projection screen">
            <a:extLst>
              <a:ext uri="{FF2B5EF4-FFF2-40B4-BE49-F238E27FC236}">
                <a16:creationId xmlns:a16="http://schemas.microsoft.com/office/drawing/2014/main" id="{27C475AF-0630-473A-999F-DA3EB2E7CA00}"/>
              </a:ext>
            </a:extLst>
          </p:cNvPr>
          <p:cNvPicPr>
            <a:picLocks noChangeAspect="1"/>
          </p:cNvPicPr>
          <p:nvPr/>
        </p:nvPicPr>
        <p:blipFill>
          <a:blip r:embed="rId7"/>
          <a:stretch>
            <a:fillRect/>
          </a:stretch>
        </p:blipFill>
        <p:spPr>
          <a:xfrm>
            <a:off x="7718781" y="585653"/>
            <a:ext cx="2076188" cy="1385855"/>
          </a:xfrm>
          <a:prstGeom prst="rect">
            <a:avLst/>
          </a:prstGeom>
        </p:spPr>
      </p:pic>
      <p:cxnSp>
        <p:nvCxnSpPr>
          <p:cNvPr id="38" name="Straight Connector 3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D3DD697-744D-41A4-B3A7-DF4DAB034292}"/>
              </a:ext>
            </a:extLst>
          </p:cNvPr>
          <p:cNvSpPr txBox="1"/>
          <p:nvPr/>
        </p:nvSpPr>
        <p:spPr>
          <a:xfrm>
            <a:off x="948648" y="2773767"/>
            <a:ext cx="3153580" cy="2706651"/>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1600" dirty="0"/>
              <a:t>The Society</a:t>
            </a:r>
          </a:p>
        </p:txBody>
      </p:sp>
      <p:pic>
        <p:nvPicPr>
          <p:cNvPr id="24" name="Picture 23" descr="Businessperson on a computer">
            <a:extLst>
              <a:ext uri="{FF2B5EF4-FFF2-40B4-BE49-F238E27FC236}">
                <a16:creationId xmlns:a16="http://schemas.microsoft.com/office/drawing/2014/main" id="{8ADFB688-0105-43A0-9D3A-2DACF61A9407}"/>
              </a:ext>
            </a:extLst>
          </p:cNvPr>
          <p:cNvPicPr>
            <a:picLocks noChangeAspect="1"/>
          </p:cNvPicPr>
          <p:nvPr/>
        </p:nvPicPr>
        <p:blipFill>
          <a:blip r:embed="rId8"/>
          <a:stretch>
            <a:fillRect/>
          </a:stretch>
        </p:blipFill>
        <p:spPr>
          <a:xfrm>
            <a:off x="5552895" y="2850032"/>
            <a:ext cx="5168533" cy="2907300"/>
          </a:xfrm>
          <a:prstGeom prst="rect">
            <a:avLst/>
          </a:prstGeom>
        </p:spPr>
      </p:pic>
      <p:sp>
        <p:nvSpPr>
          <p:cNvPr id="40" name="Rectangle 39">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AC27D08E-27A4-4E00-AECB-73CB7F039AD3}"/>
              </a:ext>
            </a:extLst>
          </p:cNvPr>
          <p:cNvSpPr/>
          <p:nvPr/>
        </p:nvSpPr>
        <p:spPr>
          <a:xfrm>
            <a:off x="4660332" y="-11723"/>
            <a:ext cx="49597" cy="6858000"/>
          </a:xfrm>
          <a:prstGeom prst="rect">
            <a:avLst/>
          </a:prstGeom>
          <a:solidFill>
            <a:srgbClr val="1B1B1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Old Key with solid fill">
            <a:extLst>
              <a:ext uri="{FF2B5EF4-FFF2-40B4-BE49-F238E27FC236}">
                <a16:creationId xmlns:a16="http://schemas.microsoft.com/office/drawing/2014/main" id="{78EE6624-FA6E-481C-AF5D-8D348F37E0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8237" y="3669892"/>
            <a:ext cx="914400" cy="914400"/>
          </a:xfrm>
          <a:prstGeom prst="rect">
            <a:avLst/>
          </a:prstGeom>
        </p:spPr>
      </p:pic>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55AD96-6C97-4424-8CF3-55306B9EBA6F}"/>
              </a:ext>
            </a:extLst>
          </p:cNvPr>
          <p:cNvSpPr txBox="1"/>
          <p:nvPr/>
        </p:nvSpPr>
        <p:spPr>
          <a:xfrm>
            <a:off x="4005942" y="3719286"/>
            <a:ext cx="4992915" cy="1107996"/>
          </a:xfrm>
          <a:prstGeom prst="rect">
            <a:avLst/>
          </a:prstGeom>
          <a:noFill/>
        </p:spPr>
        <p:txBody>
          <a:bodyPr wrap="square" rtlCol="0">
            <a:spAutoFit/>
          </a:bodyPr>
          <a:lstStyle/>
          <a:p>
            <a:pPr algn="ctr"/>
            <a:r>
              <a:rPr lang="en-US" sz="6600" b="1" dirty="0">
                <a:solidFill>
                  <a:srgbClr val="FFFFFF"/>
                </a:solidFill>
              </a:rPr>
              <a:t>QUESTIONS?</a:t>
            </a:r>
          </a:p>
        </p:txBody>
      </p:sp>
    </p:spTree>
    <p:extLst>
      <p:ext uri="{BB962C8B-B14F-4D97-AF65-F5344CB8AC3E}">
        <p14:creationId xmlns:p14="http://schemas.microsoft.com/office/powerpoint/2010/main" val="376713634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1E18D-24CA-4657-8C8F-E1763F8255CC}"/>
              </a:ext>
            </a:extLst>
          </p:cNvPr>
          <p:cNvSpPr>
            <a:spLocks noGrp="1"/>
          </p:cNvSpPr>
          <p:nvPr>
            <p:ph type="title"/>
          </p:nvPr>
        </p:nvSpPr>
        <p:spPr>
          <a:xfrm>
            <a:off x="3151181" y="577622"/>
            <a:ext cx="5889628" cy="828457"/>
          </a:xfrm>
        </p:spPr>
        <p:txBody>
          <a:bodyPr anchor="ctr">
            <a:normAutofit/>
          </a:bodyPr>
          <a:lstStyle/>
          <a:p>
            <a:pPr algn="ctr"/>
            <a:r>
              <a:rPr lang="en-US" sz="4400" b="1" dirty="0">
                <a:solidFill>
                  <a:srgbClr val="00B0F0"/>
                </a:solidFill>
              </a:rPr>
              <a:t>The Attributes of Our Data</a:t>
            </a:r>
          </a:p>
        </p:txBody>
      </p:sp>
      <p:sp>
        <p:nvSpPr>
          <p:cNvPr id="2" name="TextBox 1">
            <a:extLst>
              <a:ext uri="{FF2B5EF4-FFF2-40B4-BE49-F238E27FC236}">
                <a16:creationId xmlns:a16="http://schemas.microsoft.com/office/drawing/2014/main" id="{0E847D1F-9550-49FD-A4D5-C2A8B41BD4E0}"/>
              </a:ext>
            </a:extLst>
          </p:cNvPr>
          <p:cNvSpPr txBox="1"/>
          <p:nvPr/>
        </p:nvSpPr>
        <p:spPr>
          <a:xfrm>
            <a:off x="11691620" y="6477800"/>
            <a:ext cx="561703" cy="307777"/>
          </a:xfrm>
          <a:prstGeom prst="rect">
            <a:avLst/>
          </a:prstGeom>
          <a:noFill/>
        </p:spPr>
        <p:txBody>
          <a:bodyPr wrap="square" rtlCol="0">
            <a:spAutoFit/>
          </a:bodyPr>
          <a:lstStyle/>
          <a:p>
            <a:r>
              <a:rPr lang="en-US" sz="1400" dirty="0">
                <a:solidFill>
                  <a:schemeClr val="bg1"/>
                </a:solidFill>
              </a:rPr>
              <a:t>[4]</a:t>
            </a:r>
          </a:p>
        </p:txBody>
      </p:sp>
      <p:sp>
        <p:nvSpPr>
          <p:cNvPr id="11" name="Isosceles Triangle 10">
            <a:extLst>
              <a:ext uri="{FF2B5EF4-FFF2-40B4-BE49-F238E27FC236}">
                <a16:creationId xmlns:a16="http://schemas.microsoft.com/office/drawing/2014/main" id="{BA974880-96ED-49CC-BC42-985F4C723DA9}"/>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Statistics outline">
            <a:extLst>
              <a:ext uri="{FF2B5EF4-FFF2-40B4-BE49-F238E27FC236}">
                <a16:creationId xmlns:a16="http://schemas.microsoft.com/office/drawing/2014/main" id="{823851CB-61AE-4863-B891-29D14FDD4B5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08582" y="3130033"/>
            <a:ext cx="1774827" cy="1774827"/>
          </a:xfrm>
          <a:prstGeom prst="rect">
            <a:avLst/>
          </a:prstGeom>
        </p:spPr>
      </p:pic>
      <p:pic>
        <p:nvPicPr>
          <p:cNvPr id="29" name="Graphic 28" descr="Presentation with pie chart outline">
            <a:extLst>
              <a:ext uri="{FF2B5EF4-FFF2-40B4-BE49-F238E27FC236}">
                <a16:creationId xmlns:a16="http://schemas.microsoft.com/office/drawing/2014/main" id="{6E448648-33C9-4CFE-AC82-D3A5A5EBED0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62880" y="3228975"/>
            <a:ext cx="1774827" cy="1774827"/>
          </a:xfrm>
          <a:prstGeom prst="rect">
            <a:avLst/>
          </a:prstGeom>
        </p:spPr>
      </p:pic>
      <p:pic>
        <p:nvPicPr>
          <p:cNvPr id="31" name="Graphic 30" descr="Hourglass 30% with solid fill">
            <a:extLst>
              <a:ext uri="{FF2B5EF4-FFF2-40B4-BE49-F238E27FC236}">
                <a16:creationId xmlns:a16="http://schemas.microsoft.com/office/drawing/2014/main" id="{18A5C3A6-E59C-40E6-900F-0AA0F00003E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062245" y="3336927"/>
            <a:ext cx="1666875" cy="1666875"/>
          </a:xfrm>
          <a:prstGeom prst="rect">
            <a:avLst/>
          </a:prstGeom>
        </p:spPr>
      </p:pic>
      <p:sp>
        <p:nvSpPr>
          <p:cNvPr id="33" name="TextBox 32">
            <a:extLst>
              <a:ext uri="{FF2B5EF4-FFF2-40B4-BE49-F238E27FC236}">
                <a16:creationId xmlns:a16="http://schemas.microsoft.com/office/drawing/2014/main" id="{4BEA6767-BC9F-4239-9F6E-8FD4EBF5DBD9}"/>
              </a:ext>
            </a:extLst>
          </p:cNvPr>
          <p:cNvSpPr txBox="1"/>
          <p:nvPr/>
        </p:nvSpPr>
        <p:spPr>
          <a:xfrm>
            <a:off x="1194593" y="5226028"/>
            <a:ext cx="2311400" cy="461665"/>
          </a:xfrm>
          <a:prstGeom prst="rect">
            <a:avLst/>
          </a:prstGeom>
          <a:noFill/>
        </p:spPr>
        <p:txBody>
          <a:bodyPr wrap="square" rtlCol="0">
            <a:spAutoFit/>
          </a:bodyPr>
          <a:lstStyle/>
          <a:p>
            <a:pPr algn="ctr"/>
            <a:r>
              <a:rPr lang="en-US" sz="2400" b="1" dirty="0"/>
              <a:t>Engagement</a:t>
            </a:r>
          </a:p>
        </p:txBody>
      </p:sp>
      <p:sp>
        <p:nvSpPr>
          <p:cNvPr id="37" name="TextBox 36">
            <a:extLst>
              <a:ext uri="{FF2B5EF4-FFF2-40B4-BE49-F238E27FC236}">
                <a16:creationId xmlns:a16="http://schemas.microsoft.com/office/drawing/2014/main" id="{12844E55-507F-4CB6-BDB9-B531AB95075F}"/>
              </a:ext>
            </a:extLst>
          </p:cNvPr>
          <p:cNvSpPr txBox="1"/>
          <p:nvPr/>
        </p:nvSpPr>
        <p:spPr>
          <a:xfrm>
            <a:off x="8739982" y="5250752"/>
            <a:ext cx="2311400" cy="400110"/>
          </a:xfrm>
          <a:prstGeom prst="rect">
            <a:avLst/>
          </a:prstGeom>
          <a:noFill/>
        </p:spPr>
        <p:txBody>
          <a:bodyPr wrap="square" rtlCol="0">
            <a:spAutoFit/>
          </a:bodyPr>
          <a:lstStyle/>
          <a:p>
            <a:pPr algn="ctr"/>
            <a:r>
              <a:rPr lang="en-US" sz="2000" b="1" dirty="0"/>
              <a:t>Time</a:t>
            </a:r>
          </a:p>
        </p:txBody>
      </p:sp>
      <p:sp>
        <p:nvSpPr>
          <p:cNvPr id="38" name="TextBox 37">
            <a:extLst>
              <a:ext uri="{FF2B5EF4-FFF2-40B4-BE49-F238E27FC236}">
                <a16:creationId xmlns:a16="http://schemas.microsoft.com/office/drawing/2014/main" id="{759036CD-3FCA-49C0-AA5D-E9E75A9D11D7}"/>
              </a:ext>
            </a:extLst>
          </p:cNvPr>
          <p:cNvSpPr txBox="1"/>
          <p:nvPr/>
        </p:nvSpPr>
        <p:spPr>
          <a:xfrm>
            <a:off x="4940295" y="5255049"/>
            <a:ext cx="2311400" cy="400110"/>
          </a:xfrm>
          <a:prstGeom prst="rect">
            <a:avLst/>
          </a:prstGeom>
          <a:noFill/>
        </p:spPr>
        <p:txBody>
          <a:bodyPr wrap="square" rtlCol="0">
            <a:spAutoFit/>
          </a:bodyPr>
          <a:lstStyle/>
          <a:p>
            <a:pPr algn="ctr"/>
            <a:r>
              <a:rPr lang="en-US" sz="2000" b="1" dirty="0"/>
              <a:t>Trends</a:t>
            </a:r>
          </a:p>
        </p:txBody>
      </p:sp>
      <p:pic>
        <p:nvPicPr>
          <p:cNvPr id="20" name="Graphic 19" descr="Bookmark with solid fill">
            <a:extLst>
              <a:ext uri="{FF2B5EF4-FFF2-40B4-BE49-F238E27FC236}">
                <a16:creationId xmlns:a16="http://schemas.microsoft.com/office/drawing/2014/main" id="{F2600D7F-1905-45B3-A59A-7B7793F27FC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39688"/>
          <a:stretch/>
        </p:blipFill>
        <p:spPr>
          <a:xfrm rot="5400000" flipH="1" flipV="1">
            <a:off x="-341110" y="181453"/>
            <a:ext cx="914400" cy="551497"/>
          </a:xfrm>
          <a:prstGeom prst="rect">
            <a:avLst/>
          </a:prstGeom>
        </p:spPr>
      </p:pic>
    </p:spTree>
    <p:extLst>
      <p:ext uri="{BB962C8B-B14F-4D97-AF65-F5344CB8AC3E}">
        <p14:creationId xmlns:p14="http://schemas.microsoft.com/office/powerpoint/2010/main" val="2655225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E0C05E-F7B8-40DD-A08B-0DE39C656660}"/>
              </a:ext>
            </a:extLst>
          </p:cNvPr>
          <p:cNvSpPr txBox="1">
            <a:spLocks/>
          </p:cNvSpPr>
          <p:nvPr/>
        </p:nvSpPr>
        <p:spPr>
          <a:xfrm>
            <a:off x="3151181" y="577622"/>
            <a:ext cx="5889628" cy="828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a:solidFill>
                  <a:srgbClr val="00B0F0"/>
                </a:solidFill>
              </a:rPr>
              <a:t>The Goals of our Data</a:t>
            </a:r>
          </a:p>
        </p:txBody>
      </p:sp>
      <p:sp>
        <p:nvSpPr>
          <p:cNvPr id="6" name="TextBox 5">
            <a:extLst>
              <a:ext uri="{FF2B5EF4-FFF2-40B4-BE49-F238E27FC236}">
                <a16:creationId xmlns:a16="http://schemas.microsoft.com/office/drawing/2014/main" id="{26512A3B-C271-402E-B780-0A71D95E4672}"/>
              </a:ext>
            </a:extLst>
          </p:cNvPr>
          <p:cNvSpPr txBox="1"/>
          <p:nvPr/>
        </p:nvSpPr>
        <p:spPr>
          <a:xfrm>
            <a:off x="1959428" y="1406079"/>
            <a:ext cx="8723085" cy="1477328"/>
          </a:xfrm>
          <a:prstGeom prst="rect">
            <a:avLst/>
          </a:prstGeom>
          <a:noFill/>
        </p:spPr>
        <p:txBody>
          <a:bodyPr wrap="square" rtlCol="0">
            <a:spAutoFit/>
          </a:bodyPr>
          <a:lstStyle/>
          <a:p>
            <a:pPr algn="ctr"/>
            <a:r>
              <a:rPr lang="en-US" b="0" i="1" dirty="0">
                <a:effectLst/>
                <a:latin typeface="-apple-system"/>
              </a:rPr>
              <a:t>We want to explore what statistic relates to the number of likes, time a user has spent on the platform, and gender. We are trying to explore which of these areas is most likely going to influence whether and user will have increased traffic to their profile and postings. At the end of our research and after cleaning our dataset, we hope to prove whether time, age, or gender have an influence on your presence on Facebook.</a:t>
            </a:r>
            <a:endParaRPr lang="en-US" i="1" dirty="0"/>
          </a:p>
        </p:txBody>
      </p:sp>
      <p:pic>
        <p:nvPicPr>
          <p:cNvPr id="9" name="Graphic 8" descr="Target with solid fill">
            <a:extLst>
              <a:ext uri="{FF2B5EF4-FFF2-40B4-BE49-F238E27FC236}">
                <a16:creationId xmlns:a16="http://schemas.microsoft.com/office/drawing/2014/main" id="{8C285285-745F-4CA6-943E-32315D8E27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62281" y="2898421"/>
            <a:ext cx="2670634" cy="2670634"/>
          </a:xfrm>
          <a:prstGeom prst="rect">
            <a:avLst/>
          </a:prstGeom>
        </p:spPr>
      </p:pic>
      <p:sp>
        <p:nvSpPr>
          <p:cNvPr id="10" name="TextBox 9">
            <a:extLst>
              <a:ext uri="{FF2B5EF4-FFF2-40B4-BE49-F238E27FC236}">
                <a16:creationId xmlns:a16="http://schemas.microsoft.com/office/drawing/2014/main" id="{6764C5BB-E6DE-4FC7-ACE0-C0C232F36150}"/>
              </a:ext>
            </a:extLst>
          </p:cNvPr>
          <p:cNvSpPr txBox="1"/>
          <p:nvPr/>
        </p:nvSpPr>
        <p:spPr>
          <a:xfrm>
            <a:off x="1625600" y="5863771"/>
            <a:ext cx="8026400" cy="307777"/>
          </a:xfrm>
          <a:prstGeom prst="rect">
            <a:avLst/>
          </a:prstGeom>
          <a:noFill/>
        </p:spPr>
        <p:txBody>
          <a:bodyPr wrap="square" rtlCol="0">
            <a:spAutoFit/>
          </a:bodyPr>
          <a:lstStyle/>
          <a:p>
            <a:pPr algn="ctr"/>
            <a:r>
              <a:rPr lang="en-US" sz="1400" i="1" dirty="0"/>
              <a:t>*These metrics are based off personal datasets</a:t>
            </a:r>
          </a:p>
        </p:txBody>
      </p:sp>
      <p:sp>
        <p:nvSpPr>
          <p:cNvPr id="11" name="Isosceles Triangle 10">
            <a:extLst>
              <a:ext uri="{FF2B5EF4-FFF2-40B4-BE49-F238E27FC236}">
                <a16:creationId xmlns:a16="http://schemas.microsoft.com/office/drawing/2014/main" id="{A69372E7-E9AE-4D99-B189-197D32D0E522}"/>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Bookmark with solid fill">
            <a:extLst>
              <a:ext uri="{FF2B5EF4-FFF2-40B4-BE49-F238E27FC236}">
                <a16:creationId xmlns:a16="http://schemas.microsoft.com/office/drawing/2014/main" id="{7FD4C9E2-B507-496A-A145-84D39599F6F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39688"/>
          <a:stretch/>
        </p:blipFill>
        <p:spPr>
          <a:xfrm rot="5400000" flipH="1" flipV="1">
            <a:off x="-341110" y="181453"/>
            <a:ext cx="914400" cy="551497"/>
          </a:xfrm>
          <a:prstGeom prst="rect">
            <a:avLst/>
          </a:prstGeom>
        </p:spPr>
      </p:pic>
    </p:spTree>
    <p:extLst>
      <p:ext uri="{BB962C8B-B14F-4D97-AF65-F5344CB8AC3E}">
        <p14:creationId xmlns:p14="http://schemas.microsoft.com/office/powerpoint/2010/main" val="11497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4E0C05E-F7B8-40DD-A08B-0DE39C656660}"/>
              </a:ext>
            </a:extLst>
          </p:cNvPr>
          <p:cNvSpPr txBox="1">
            <a:spLocks/>
          </p:cNvSpPr>
          <p:nvPr/>
        </p:nvSpPr>
        <p:spPr>
          <a:xfrm>
            <a:off x="3151181" y="413062"/>
            <a:ext cx="5889628" cy="8284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a:solidFill>
                  <a:srgbClr val="00B0F0"/>
                </a:solidFill>
              </a:rPr>
              <a:t>Dataset Foundation and Processes</a:t>
            </a:r>
          </a:p>
        </p:txBody>
      </p:sp>
      <p:pic>
        <p:nvPicPr>
          <p:cNvPr id="11" name="Picture 10">
            <a:extLst>
              <a:ext uri="{FF2B5EF4-FFF2-40B4-BE49-F238E27FC236}">
                <a16:creationId xmlns:a16="http://schemas.microsoft.com/office/drawing/2014/main" id="{BF071205-D86D-4548-8E66-C2B144AC6241}"/>
              </a:ext>
            </a:extLst>
          </p:cNvPr>
          <p:cNvPicPr>
            <a:picLocks noChangeAspect="1"/>
          </p:cNvPicPr>
          <p:nvPr/>
        </p:nvPicPr>
        <p:blipFill>
          <a:blip r:embed="rId3"/>
          <a:stretch>
            <a:fillRect/>
          </a:stretch>
        </p:blipFill>
        <p:spPr>
          <a:xfrm>
            <a:off x="2746303" y="1110891"/>
            <a:ext cx="7079466" cy="4431079"/>
          </a:xfrm>
          <a:prstGeom prst="rect">
            <a:avLst/>
          </a:prstGeom>
        </p:spPr>
      </p:pic>
      <p:sp>
        <p:nvSpPr>
          <p:cNvPr id="12" name="Isosceles Triangle 11">
            <a:extLst>
              <a:ext uri="{FF2B5EF4-FFF2-40B4-BE49-F238E27FC236}">
                <a16:creationId xmlns:a16="http://schemas.microsoft.com/office/drawing/2014/main" id="{9C4E9EAC-267D-42F9-92F6-560831385E20}"/>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Bookmark with solid fill">
            <a:extLst>
              <a:ext uri="{FF2B5EF4-FFF2-40B4-BE49-F238E27FC236}">
                <a16:creationId xmlns:a16="http://schemas.microsoft.com/office/drawing/2014/main" id="{9EB11FC0-A797-44EB-9A95-8277C2709E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39688"/>
          <a:stretch/>
        </p:blipFill>
        <p:spPr>
          <a:xfrm rot="5400000" flipH="1" flipV="1">
            <a:off x="-341110" y="181453"/>
            <a:ext cx="914400" cy="551497"/>
          </a:xfrm>
          <a:prstGeom prst="rect">
            <a:avLst/>
          </a:prstGeom>
        </p:spPr>
      </p:pic>
    </p:spTree>
    <p:extLst>
      <p:ext uri="{BB962C8B-B14F-4D97-AF65-F5344CB8AC3E}">
        <p14:creationId xmlns:p14="http://schemas.microsoft.com/office/powerpoint/2010/main" val="161534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C35073-E812-4019-A2C2-9FA6002F9E67}"/>
              </a:ext>
            </a:extLst>
          </p:cNvPr>
          <p:cNvSpPr/>
          <p:nvPr/>
        </p:nvSpPr>
        <p:spPr>
          <a:xfrm>
            <a:off x="6868782" y="-11723"/>
            <a:ext cx="49597" cy="6858000"/>
          </a:xfrm>
          <a:prstGeom prst="rect">
            <a:avLst/>
          </a:prstGeom>
          <a:solidFill>
            <a:srgbClr val="1B1B1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2">
            <a:extLst>
              <a:ext uri="{FF2B5EF4-FFF2-40B4-BE49-F238E27FC236}">
                <a16:creationId xmlns:a16="http://schemas.microsoft.com/office/drawing/2014/main" id="{24E0C05E-F7B8-40DD-A08B-0DE39C656660}"/>
              </a:ext>
            </a:extLst>
          </p:cNvPr>
          <p:cNvSpPr txBox="1">
            <a:spLocks/>
          </p:cNvSpPr>
          <p:nvPr/>
        </p:nvSpPr>
        <p:spPr>
          <a:xfrm>
            <a:off x="656595" y="177005"/>
            <a:ext cx="5889628" cy="828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4400" b="1" dirty="0">
                <a:solidFill>
                  <a:srgbClr val="00B0F0"/>
                </a:solidFill>
              </a:rPr>
              <a:t>Cleaning Our Data</a:t>
            </a:r>
          </a:p>
        </p:txBody>
      </p:sp>
      <p:sp>
        <p:nvSpPr>
          <p:cNvPr id="12" name="Isosceles Triangle 11">
            <a:extLst>
              <a:ext uri="{FF2B5EF4-FFF2-40B4-BE49-F238E27FC236}">
                <a16:creationId xmlns:a16="http://schemas.microsoft.com/office/drawing/2014/main" id="{9C4E9EAC-267D-42F9-92F6-560831385E20}"/>
              </a:ext>
            </a:extLst>
          </p:cNvPr>
          <p:cNvSpPr/>
          <p:nvPr/>
        </p:nvSpPr>
        <p:spPr>
          <a:xfrm flipV="1">
            <a:off x="5805914" y="0"/>
            <a:ext cx="580169" cy="50014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Bookmark with solid fill">
            <a:extLst>
              <a:ext uri="{FF2B5EF4-FFF2-40B4-BE49-F238E27FC236}">
                <a16:creationId xmlns:a16="http://schemas.microsoft.com/office/drawing/2014/main" id="{9EB11FC0-A797-44EB-9A95-8277C2709EF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688"/>
          <a:stretch/>
        </p:blipFill>
        <p:spPr>
          <a:xfrm rot="5400000" flipH="1" flipV="1">
            <a:off x="-341110" y="181453"/>
            <a:ext cx="914400" cy="551497"/>
          </a:xfrm>
          <a:prstGeom prst="rect">
            <a:avLst/>
          </a:prstGeom>
        </p:spPr>
      </p:pic>
      <p:pic>
        <p:nvPicPr>
          <p:cNvPr id="3" name="Picture 2">
            <a:extLst>
              <a:ext uri="{FF2B5EF4-FFF2-40B4-BE49-F238E27FC236}">
                <a16:creationId xmlns:a16="http://schemas.microsoft.com/office/drawing/2014/main" id="{5EDECA85-2E66-4AFD-B024-3442F34AEFA6}"/>
              </a:ext>
            </a:extLst>
          </p:cNvPr>
          <p:cNvPicPr>
            <a:picLocks noChangeAspect="1"/>
          </p:cNvPicPr>
          <p:nvPr/>
        </p:nvPicPr>
        <p:blipFill>
          <a:blip r:embed="rId5"/>
          <a:stretch>
            <a:fillRect/>
          </a:stretch>
        </p:blipFill>
        <p:spPr>
          <a:xfrm>
            <a:off x="70498" y="2229820"/>
            <a:ext cx="6025497" cy="1816761"/>
          </a:xfrm>
          <a:prstGeom prst="rect">
            <a:avLst/>
          </a:prstGeom>
        </p:spPr>
      </p:pic>
      <p:pic>
        <p:nvPicPr>
          <p:cNvPr id="6" name="Picture 5">
            <a:extLst>
              <a:ext uri="{FF2B5EF4-FFF2-40B4-BE49-F238E27FC236}">
                <a16:creationId xmlns:a16="http://schemas.microsoft.com/office/drawing/2014/main" id="{394AEE23-D2D2-4FED-BEF9-CFF0ECD9244B}"/>
              </a:ext>
            </a:extLst>
          </p:cNvPr>
          <p:cNvPicPr>
            <a:picLocks noChangeAspect="1"/>
          </p:cNvPicPr>
          <p:nvPr/>
        </p:nvPicPr>
        <p:blipFill>
          <a:blip r:embed="rId6"/>
          <a:stretch>
            <a:fillRect/>
          </a:stretch>
        </p:blipFill>
        <p:spPr>
          <a:xfrm>
            <a:off x="32726" y="4191575"/>
            <a:ext cx="6802289" cy="2441016"/>
          </a:xfrm>
          <a:prstGeom prst="rect">
            <a:avLst/>
          </a:prstGeom>
        </p:spPr>
      </p:pic>
      <p:pic>
        <p:nvPicPr>
          <p:cNvPr id="8" name="Picture 7">
            <a:extLst>
              <a:ext uri="{FF2B5EF4-FFF2-40B4-BE49-F238E27FC236}">
                <a16:creationId xmlns:a16="http://schemas.microsoft.com/office/drawing/2014/main" id="{7E5E4C16-CE37-4969-A018-A60507D8D1F8}"/>
              </a:ext>
            </a:extLst>
          </p:cNvPr>
          <p:cNvPicPr>
            <a:picLocks noChangeAspect="1"/>
          </p:cNvPicPr>
          <p:nvPr/>
        </p:nvPicPr>
        <p:blipFill rotWithShape="1">
          <a:blip r:embed="rId7"/>
          <a:srcRect l="762" t="4062"/>
          <a:stretch/>
        </p:blipFill>
        <p:spPr>
          <a:xfrm>
            <a:off x="116090" y="960838"/>
            <a:ext cx="5529689" cy="1123988"/>
          </a:xfrm>
          <a:prstGeom prst="rect">
            <a:avLst/>
          </a:prstGeom>
        </p:spPr>
      </p:pic>
      <p:pic>
        <p:nvPicPr>
          <p:cNvPr id="10" name="Picture 9">
            <a:extLst>
              <a:ext uri="{FF2B5EF4-FFF2-40B4-BE49-F238E27FC236}">
                <a16:creationId xmlns:a16="http://schemas.microsoft.com/office/drawing/2014/main" id="{D592264E-C0D5-4E41-A7D9-377BC39522F4}"/>
              </a:ext>
            </a:extLst>
          </p:cNvPr>
          <p:cNvPicPr>
            <a:picLocks noChangeAspect="1"/>
          </p:cNvPicPr>
          <p:nvPr/>
        </p:nvPicPr>
        <p:blipFill>
          <a:blip r:embed="rId8"/>
          <a:stretch>
            <a:fillRect/>
          </a:stretch>
        </p:blipFill>
        <p:spPr>
          <a:xfrm>
            <a:off x="7157574" y="4191575"/>
            <a:ext cx="4721268" cy="1400890"/>
          </a:xfrm>
          <a:prstGeom prst="rect">
            <a:avLst/>
          </a:prstGeom>
        </p:spPr>
      </p:pic>
      <p:pic>
        <p:nvPicPr>
          <p:cNvPr id="16" name="Picture 15">
            <a:extLst>
              <a:ext uri="{FF2B5EF4-FFF2-40B4-BE49-F238E27FC236}">
                <a16:creationId xmlns:a16="http://schemas.microsoft.com/office/drawing/2014/main" id="{6AF21E43-EDBB-4424-8151-C629C2C17F32}"/>
              </a:ext>
            </a:extLst>
          </p:cNvPr>
          <p:cNvPicPr>
            <a:picLocks noChangeAspect="1"/>
          </p:cNvPicPr>
          <p:nvPr/>
        </p:nvPicPr>
        <p:blipFill>
          <a:blip r:embed="rId9"/>
          <a:stretch>
            <a:fillRect/>
          </a:stretch>
        </p:blipFill>
        <p:spPr>
          <a:xfrm>
            <a:off x="7401078" y="960838"/>
            <a:ext cx="2571750" cy="2371725"/>
          </a:xfrm>
          <a:prstGeom prst="rect">
            <a:avLst/>
          </a:prstGeom>
        </p:spPr>
      </p:pic>
    </p:spTree>
    <p:extLst>
      <p:ext uri="{BB962C8B-B14F-4D97-AF65-F5344CB8AC3E}">
        <p14:creationId xmlns:p14="http://schemas.microsoft.com/office/powerpoint/2010/main" val="364738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8C6D81-2ACF-4E26-88CE-A38C807424CA}"/>
              </a:ext>
            </a:extLst>
          </p:cNvPr>
          <p:cNvCxnSpPr>
            <a:cxnSpLocks/>
          </p:cNvCxnSpPr>
          <p:nvPr/>
        </p:nvCxnSpPr>
        <p:spPr>
          <a:xfrm>
            <a:off x="1215494" y="1944329"/>
            <a:ext cx="7763406" cy="0"/>
          </a:xfrm>
          <a:prstGeom prst="line">
            <a:avLst/>
          </a:prstGeom>
          <a:ln w="19050" cap="rnd">
            <a:solidFill>
              <a:srgbClr val="FF5357"/>
            </a:solidFill>
          </a:ln>
        </p:spPr>
        <p:style>
          <a:lnRef idx="1">
            <a:schemeClr val="accent1"/>
          </a:lnRef>
          <a:fillRef idx="0">
            <a:schemeClr val="accent1"/>
          </a:fillRef>
          <a:effectRef idx="0">
            <a:schemeClr val="accent1"/>
          </a:effectRef>
          <a:fontRef idx="minor">
            <a:schemeClr val="tx1"/>
          </a:fontRef>
        </p:style>
      </p:cxnSp>
      <p:pic>
        <p:nvPicPr>
          <p:cNvPr id="7" name="Graphic 6" descr="Bookmark with solid fill">
            <a:extLst>
              <a:ext uri="{FF2B5EF4-FFF2-40B4-BE49-F238E27FC236}">
                <a16:creationId xmlns:a16="http://schemas.microsoft.com/office/drawing/2014/main" id="{4606FF0B-0245-4393-B11F-42B4D477977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688"/>
          <a:stretch/>
        </p:blipFill>
        <p:spPr>
          <a:xfrm rot="5400000" flipH="1" flipV="1">
            <a:off x="-181452" y="96024"/>
            <a:ext cx="914400" cy="551497"/>
          </a:xfrm>
          <a:prstGeom prst="rect">
            <a:avLst/>
          </a:prstGeom>
        </p:spPr>
      </p:pic>
      <p:sp>
        <p:nvSpPr>
          <p:cNvPr id="8" name="Title 3">
            <a:extLst>
              <a:ext uri="{FF2B5EF4-FFF2-40B4-BE49-F238E27FC236}">
                <a16:creationId xmlns:a16="http://schemas.microsoft.com/office/drawing/2014/main" id="{A5C61777-E66B-405A-A966-1F576F21D401}"/>
              </a:ext>
            </a:extLst>
          </p:cNvPr>
          <p:cNvSpPr>
            <a:spLocks noGrp="1"/>
          </p:cNvSpPr>
          <p:nvPr>
            <p:ph type="title"/>
          </p:nvPr>
        </p:nvSpPr>
        <p:spPr>
          <a:xfrm>
            <a:off x="1215494" y="857249"/>
            <a:ext cx="2260040" cy="503582"/>
          </a:xfrm>
        </p:spPr>
        <p:txBody>
          <a:bodyPr anchor="t">
            <a:noAutofit/>
          </a:bodyPr>
          <a:lstStyle/>
          <a:p>
            <a:pPr algn="ctr"/>
            <a:r>
              <a:rPr lang="en-US" sz="3200" dirty="0">
                <a:solidFill>
                  <a:srgbClr val="FF5357"/>
                </a:solidFill>
              </a:rPr>
              <a:t>Hypothesis:</a:t>
            </a:r>
          </a:p>
        </p:txBody>
      </p:sp>
      <p:cxnSp>
        <p:nvCxnSpPr>
          <p:cNvPr id="14" name="Straight Connector 13">
            <a:extLst>
              <a:ext uri="{FF2B5EF4-FFF2-40B4-BE49-F238E27FC236}">
                <a16:creationId xmlns:a16="http://schemas.microsoft.com/office/drawing/2014/main" id="{078596A8-1F70-4D64-83AE-DA8CFE6514A9}"/>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6B889D-F454-4555-A20F-F4B59D2ACF4A}"/>
              </a:ext>
            </a:extLst>
          </p:cNvPr>
          <p:cNvSpPr txBox="1"/>
          <p:nvPr/>
        </p:nvSpPr>
        <p:spPr>
          <a:xfrm>
            <a:off x="8740876" y="3661652"/>
            <a:ext cx="3451124" cy="790666"/>
          </a:xfrm>
          <a:prstGeom prst="rect">
            <a:avLst/>
          </a:prstGeom>
          <a:noFill/>
        </p:spPr>
        <p:txBody>
          <a:bodyPr wrap="square" rtlCol="0">
            <a:spAutoFit/>
          </a:bodyPr>
          <a:lstStyle/>
          <a:p>
            <a:pPr algn="ctr">
              <a:lnSpc>
                <a:spcPct val="150000"/>
              </a:lnSpc>
            </a:pPr>
            <a:r>
              <a:rPr lang="en-US" sz="1600" b="1" dirty="0">
                <a:solidFill>
                  <a:schemeClr val="bg1"/>
                </a:solidFill>
              </a:rPr>
              <a:t>Which Generation reacted the most over time?</a:t>
            </a:r>
          </a:p>
        </p:txBody>
      </p:sp>
      <p:cxnSp>
        <p:nvCxnSpPr>
          <p:cNvPr id="19" name="Straight Connector 18">
            <a:extLst>
              <a:ext uri="{FF2B5EF4-FFF2-40B4-BE49-F238E27FC236}">
                <a16:creationId xmlns:a16="http://schemas.microsoft.com/office/drawing/2014/main" id="{6D229EFE-2A8B-4599-B03B-E5CB6C7A531F}"/>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Graphic 33" descr="Woman with kid with solid fill">
            <a:extLst>
              <a:ext uri="{FF2B5EF4-FFF2-40B4-BE49-F238E27FC236}">
                <a16:creationId xmlns:a16="http://schemas.microsoft.com/office/drawing/2014/main" id="{7994527D-A636-44E2-B08F-0F5A3E73328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948441" y="608131"/>
            <a:ext cx="1295400" cy="1295400"/>
          </a:xfrm>
          <a:prstGeom prst="rect">
            <a:avLst/>
          </a:prstGeom>
        </p:spPr>
      </p:pic>
      <p:sp>
        <p:nvSpPr>
          <p:cNvPr id="23" name="Title 3">
            <a:extLst>
              <a:ext uri="{FF2B5EF4-FFF2-40B4-BE49-F238E27FC236}">
                <a16:creationId xmlns:a16="http://schemas.microsoft.com/office/drawing/2014/main" id="{1972B1BA-EBCE-407B-87D4-23A51A2C123A}"/>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24" name="Title 3">
            <a:extLst>
              <a:ext uri="{FF2B5EF4-FFF2-40B4-BE49-F238E27FC236}">
                <a16:creationId xmlns:a16="http://schemas.microsoft.com/office/drawing/2014/main" id="{397EF9D4-C966-49F7-97B7-698109E9F435}"/>
              </a:ext>
            </a:extLst>
          </p:cNvPr>
          <p:cNvSpPr txBox="1">
            <a:spLocks/>
          </p:cNvSpPr>
          <p:nvPr/>
        </p:nvSpPr>
        <p:spPr>
          <a:xfrm>
            <a:off x="1054945"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2800" dirty="0">
                <a:solidFill>
                  <a:srgbClr val="243541"/>
                </a:solidFill>
              </a:rPr>
              <a:t>The older generation uses more reactions.</a:t>
            </a:r>
          </a:p>
        </p:txBody>
      </p:sp>
      <p:pic>
        <p:nvPicPr>
          <p:cNvPr id="5" name="Picture 4" descr="Chart, line chart&#10;&#10;Description automatically generated">
            <a:extLst>
              <a:ext uri="{FF2B5EF4-FFF2-40B4-BE49-F238E27FC236}">
                <a16:creationId xmlns:a16="http://schemas.microsoft.com/office/drawing/2014/main" id="{966328C7-205E-4E18-B296-EEF9001BD90C}"/>
              </a:ext>
            </a:extLst>
          </p:cNvPr>
          <p:cNvPicPr>
            <a:picLocks noChangeAspect="1"/>
          </p:cNvPicPr>
          <p:nvPr/>
        </p:nvPicPr>
        <p:blipFill>
          <a:blip r:embed="rId7"/>
          <a:stretch>
            <a:fillRect/>
          </a:stretch>
        </p:blipFill>
        <p:spPr>
          <a:xfrm>
            <a:off x="551497" y="1920234"/>
            <a:ext cx="7301585" cy="3657541"/>
          </a:xfrm>
          <a:prstGeom prst="rect">
            <a:avLst/>
          </a:prstGeom>
        </p:spPr>
      </p:pic>
      <p:pic>
        <p:nvPicPr>
          <p:cNvPr id="21" name="Picture 20">
            <a:extLst>
              <a:ext uri="{FF2B5EF4-FFF2-40B4-BE49-F238E27FC236}">
                <a16:creationId xmlns:a16="http://schemas.microsoft.com/office/drawing/2014/main" id="{B1DC3881-0089-44F0-951E-EF20018563D9}"/>
              </a:ext>
            </a:extLst>
          </p:cNvPr>
          <p:cNvPicPr>
            <a:picLocks noChangeAspect="1"/>
          </p:cNvPicPr>
          <p:nvPr/>
        </p:nvPicPr>
        <p:blipFill>
          <a:blip r:embed="rId8"/>
          <a:stretch>
            <a:fillRect/>
          </a:stretch>
        </p:blipFill>
        <p:spPr>
          <a:xfrm>
            <a:off x="6444943" y="3429000"/>
            <a:ext cx="1822757" cy="1567880"/>
          </a:xfrm>
          <a:prstGeom prst="rect">
            <a:avLst/>
          </a:prstGeom>
        </p:spPr>
      </p:pic>
    </p:spTree>
    <p:extLst>
      <p:ext uri="{BB962C8B-B14F-4D97-AF65-F5344CB8AC3E}">
        <p14:creationId xmlns:p14="http://schemas.microsoft.com/office/powerpoint/2010/main" val="14610559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8C6D81-2ACF-4E26-88CE-A38C807424CA}"/>
              </a:ext>
            </a:extLst>
          </p:cNvPr>
          <p:cNvCxnSpPr>
            <a:cxnSpLocks/>
          </p:cNvCxnSpPr>
          <p:nvPr/>
        </p:nvCxnSpPr>
        <p:spPr>
          <a:xfrm>
            <a:off x="1215494" y="1944329"/>
            <a:ext cx="7763406" cy="0"/>
          </a:xfrm>
          <a:prstGeom prst="line">
            <a:avLst/>
          </a:prstGeom>
          <a:ln w="19050" cap="rnd">
            <a:solidFill>
              <a:srgbClr val="FF5357"/>
            </a:solidFill>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A5C61777-E66B-405A-A966-1F576F21D401}"/>
              </a:ext>
            </a:extLst>
          </p:cNvPr>
          <p:cNvSpPr>
            <a:spLocks noGrp="1"/>
          </p:cNvSpPr>
          <p:nvPr>
            <p:ph type="title"/>
          </p:nvPr>
        </p:nvSpPr>
        <p:spPr>
          <a:xfrm>
            <a:off x="1215494" y="857249"/>
            <a:ext cx="2260040" cy="503582"/>
          </a:xfrm>
        </p:spPr>
        <p:txBody>
          <a:bodyPr anchor="t">
            <a:noAutofit/>
          </a:bodyPr>
          <a:lstStyle/>
          <a:p>
            <a:pPr algn="ctr"/>
            <a:r>
              <a:rPr lang="en-US" sz="3200" dirty="0">
                <a:solidFill>
                  <a:srgbClr val="FF5357"/>
                </a:solidFill>
              </a:rPr>
              <a:t>Hypothesis:</a:t>
            </a:r>
          </a:p>
        </p:txBody>
      </p:sp>
      <p:cxnSp>
        <p:nvCxnSpPr>
          <p:cNvPr id="14" name="Straight Connector 13">
            <a:extLst>
              <a:ext uri="{FF2B5EF4-FFF2-40B4-BE49-F238E27FC236}">
                <a16:creationId xmlns:a16="http://schemas.microsoft.com/office/drawing/2014/main" id="{078596A8-1F70-4D64-83AE-DA8CFE6514A9}"/>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6B889D-F454-4555-A20F-F4B59D2ACF4A}"/>
              </a:ext>
            </a:extLst>
          </p:cNvPr>
          <p:cNvSpPr txBox="1"/>
          <p:nvPr/>
        </p:nvSpPr>
        <p:spPr>
          <a:xfrm>
            <a:off x="8740876" y="3661652"/>
            <a:ext cx="3451124" cy="790666"/>
          </a:xfrm>
          <a:prstGeom prst="rect">
            <a:avLst/>
          </a:prstGeom>
          <a:noFill/>
        </p:spPr>
        <p:txBody>
          <a:bodyPr wrap="square" rtlCol="0">
            <a:spAutoFit/>
          </a:bodyPr>
          <a:lstStyle/>
          <a:p>
            <a:pPr algn="ctr">
              <a:lnSpc>
                <a:spcPct val="150000"/>
              </a:lnSpc>
            </a:pPr>
            <a:r>
              <a:rPr lang="en-US" sz="1600" b="1" dirty="0">
                <a:solidFill>
                  <a:schemeClr val="bg1"/>
                </a:solidFill>
              </a:rPr>
              <a:t>Does the time you post affect how many likes your post will get?</a:t>
            </a:r>
          </a:p>
        </p:txBody>
      </p:sp>
      <p:cxnSp>
        <p:nvCxnSpPr>
          <p:cNvPr id="19" name="Straight Connector 18">
            <a:extLst>
              <a:ext uri="{FF2B5EF4-FFF2-40B4-BE49-F238E27FC236}">
                <a16:creationId xmlns:a16="http://schemas.microsoft.com/office/drawing/2014/main" id="{6D229EFE-2A8B-4599-B03B-E5CB6C7A531F}"/>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Graphic 33" descr="Comment Like with solid fill">
            <a:extLst>
              <a:ext uri="{FF2B5EF4-FFF2-40B4-BE49-F238E27FC236}">
                <a16:creationId xmlns:a16="http://schemas.microsoft.com/office/drawing/2014/main" id="{7994527D-A636-44E2-B08F-0F5A3E73328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48441" y="608131"/>
            <a:ext cx="1295400" cy="1295400"/>
          </a:xfrm>
          <a:prstGeom prst="rect">
            <a:avLst/>
          </a:prstGeom>
        </p:spPr>
      </p:pic>
      <p:sp>
        <p:nvSpPr>
          <p:cNvPr id="23" name="Title 3">
            <a:extLst>
              <a:ext uri="{FF2B5EF4-FFF2-40B4-BE49-F238E27FC236}">
                <a16:creationId xmlns:a16="http://schemas.microsoft.com/office/drawing/2014/main" id="{1972B1BA-EBCE-407B-87D4-23A51A2C123A}"/>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24" name="Title 3">
            <a:extLst>
              <a:ext uri="{FF2B5EF4-FFF2-40B4-BE49-F238E27FC236}">
                <a16:creationId xmlns:a16="http://schemas.microsoft.com/office/drawing/2014/main" id="{397EF9D4-C966-49F7-97B7-698109E9F435}"/>
              </a:ext>
            </a:extLst>
          </p:cNvPr>
          <p:cNvSpPr txBox="1">
            <a:spLocks/>
          </p:cNvSpPr>
          <p:nvPr/>
        </p:nvSpPr>
        <p:spPr>
          <a:xfrm>
            <a:off x="1054945"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The time you post affects your likes.</a:t>
            </a:r>
          </a:p>
        </p:txBody>
      </p:sp>
      <p:pic>
        <p:nvPicPr>
          <p:cNvPr id="33" name="Graphic 32" descr="Bookmark with solid fill">
            <a:extLst>
              <a:ext uri="{FF2B5EF4-FFF2-40B4-BE49-F238E27FC236}">
                <a16:creationId xmlns:a16="http://schemas.microsoft.com/office/drawing/2014/main" id="{460EC4CD-16CC-46DC-AFCE-C3D40E2F0DD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39688"/>
          <a:stretch/>
        </p:blipFill>
        <p:spPr>
          <a:xfrm rot="5400000" flipH="1" flipV="1">
            <a:off x="-181452" y="96024"/>
            <a:ext cx="914400" cy="551497"/>
          </a:xfrm>
          <a:prstGeom prst="rect">
            <a:avLst/>
          </a:prstGeom>
        </p:spPr>
      </p:pic>
      <p:pic>
        <p:nvPicPr>
          <p:cNvPr id="15" name="Picture 14" descr="Chart, bar chart&#10;&#10;Description automatically generated">
            <a:extLst>
              <a:ext uri="{FF2B5EF4-FFF2-40B4-BE49-F238E27FC236}">
                <a16:creationId xmlns:a16="http://schemas.microsoft.com/office/drawing/2014/main" id="{E580CC85-8A1D-4F9C-949E-878D14F5B948}"/>
              </a:ext>
            </a:extLst>
          </p:cNvPr>
          <p:cNvPicPr>
            <a:picLocks noChangeAspect="1"/>
          </p:cNvPicPr>
          <p:nvPr/>
        </p:nvPicPr>
        <p:blipFill>
          <a:blip r:embed="rId7"/>
          <a:stretch>
            <a:fillRect/>
          </a:stretch>
        </p:blipFill>
        <p:spPr>
          <a:xfrm>
            <a:off x="203097" y="2061893"/>
            <a:ext cx="7657030" cy="3658920"/>
          </a:xfrm>
          <a:prstGeom prst="rect">
            <a:avLst/>
          </a:prstGeom>
        </p:spPr>
      </p:pic>
    </p:spTree>
    <p:extLst>
      <p:ext uri="{BB962C8B-B14F-4D97-AF65-F5344CB8AC3E}">
        <p14:creationId xmlns:p14="http://schemas.microsoft.com/office/powerpoint/2010/main" val="12463697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Graphic 39" descr="Bookmark with solid fill">
            <a:extLst>
              <a:ext uri="{FF2B5EF4-FFF2-40B4-BE49-F238E27FC236}">
                <a16:creationId xmlns:a16="http://schemas.microsoft.com/office/drawing/2014/main" id="{2EDE9A48-CDAF-4B29-A47D-F6D6C9A5C97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9688"/>
          <a:stretch/>
        </p:blipFill>
        <p:spPr>
          <a:xfrm rot="5400000" flipH="1" flipV="1">
            <a:off x="-181452" y="96024"/>
            <a:ext cx="914400" cy="551497"/>
          </a:xfrm>
          <a:prstGeom prst="rect">
            <a:avLst/>
          </a:prstGeom>
        </p:spPr>
      </p:pic>
      <p:cxnSp>
        <p:nvCxnSpPr>
          <p:cNvPr id="22" name="Straight Connector 21">
            <a:extLst>
              <a:ext uri="{FF2B5EF4-FFF2-40B4-BE49-F238E27FC236}">
                <a16:creationId xmlns:a16="http://schemas.microsoft.com/office/drawing/2014/main" id="{A782A554-F6EF-497E-8561-6BF5EE8652A1}"/>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BE29D4-63C7-4F04-8942-75C41D06C457}"/>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00796B-E5B4-44F0-B983-6B54CFFC3EAD}"/>
              </a:ext>
            </a:extLst>
          </p:cNvPr>
          <p:cNvSpPr txBox="1"/>
          <p:nvPr/>
        </p:nvSpPr>
        <p:spPr>
          <a:xfrm>
            <a:off x="8799864" y="3865358"/>
            <a:ext cx="3238501" cy="584775"/>
          </a:xfrm>
          <a:prstGeom prst="rect">
            <a:avLst/>
          </a:prstGeom>
          <a:noFill/>
        </p:spPr>
        <p:txBody>
          <a:bodyPr wrap="square">
            <a:spAutoFit/>
          </a:bodyPr>
          <a:lstStyle/>
          <a:p>
            <a:pPr algn="ctr"/>
            <a:r>
              <a:rPr lang="en-US" sz="1600" b="0" i="0" dirty="0">
                <a:solidFill>
                  <a:schemeClr val="bg1"/>
                </a:solidFill>
                <a:effectLst/>
              </a:rPr>
              <a:t>Which gender sends and rejects the most friend request?</a:t>
            </a:r>
            <a:endParaRPr lang="en-US" sz="1600" dirty="0">
              <a:solidFill>
                <a:schemeClr val="bg1"/>
              </a:solidFill>
            </a:endParaRPr>
          </a:p>
        </p:txBody>
      </p:sp>
      <p:sp>
        <p:nvSpPr>
          <p:cNvPr id="28" name="Title 3">
            <a:extLst>
              <a:ext uri="{FF2B5EF4-FFF2-40B4-BE49-F238E27FC236}">
                <a16:creationId xmlns:a16="http://schemas.microsoft.com/office/drawing/2014/main" id="{DDCE7D35-0DB0-42BA-A439-36B143253ADE}"/>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15" name="Title 3">
            <a:extLst>
              <a:ext uri="{FF2B5EF4-FFF2-40B4-BE49-F238E27FC236}">
                <a16:creationId xmlns:a16="http://schemas.microsoft.com/office/drawing/2014/main" id="{E0167C27-D5BF-4773-9FAF-4AD0446094C3}"/>
              </a:ext>
            </a:extLst>
          </p:cNvPr>
          <p:cNvSpPr txBox="1">
            <a:spLocks/>
          </p:cNvSpPr>
          <p:nvPr/>
        </p:nvSpPr>
        <p:spPr>
          <a:xfrm>
            <a:off x="1215494" y="857249"/>
            <a:ext cx="2260040" cy="5035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003366"/>
                </a:solidFill>
              </a:rPr>
              <a:t>Hypothesis:</a:t>
            </a:r>
          </a:p>
        </p:txBody>
      </p:sp>
      <p:cxnSp>
        <p:nvCxnSpPr>
          <p:cNvPr id="18" name="Straight Connector 17">
            <a:extLst>
              <a:ext uri="{FF2B5EF4-FFF2-40B4-BE49-F238E27FC236}">
                <a16:creationId xmlns:a16="http://schemas.microsoft.com/office/drawing/2014/main" id="{974B970D-5C96-410C-BB19-12D44C8E40C2}"/>
              </a:ext>
            </a:extLst>
          </p:cNvPr>
          <p:cNvCxnSpPr>
            <a:cxnSpLocks/>
          </p:cNvCxnSpPr>
          <p:nvPr/>
        </p:nvCxnSpPr>
        <p:spPr>
          <a:xfrm>
            <a:off x="1215494" y="1944329"/>
            <a:ext cx="7763406" cy="0"/>
          </a:xfrm>
          <a:prstGeom prst="line">
            <a:avLst/>
          </a:prstGeom>
          <a:ln w="19050" cap="rnd">
            <a:solidFill>
              <a:srgbClr val="003366"/>
            </a:solidFill>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4D419EC-DEE6-4A71-8958-497A2BD9DF41}"/>
              </a:ext>
            </a:extLst>
          </p:cNvPr>
          <p:cNvSpPr txBox="1">
            <a:spLocks/>
          </p:cNvSpPr>
          <p:nvPr/>
        </p:nvSpPr>
        <p:spPr>
          <a:xfrm>
            <a:off x="713617"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Males send more friend request.</a:t>
            </a:r>
          </a:p>
        </p:txBody>
      </p:sp>
      <p:pic>
        <p:nvPicPr>
          <p:cNvPr id="6" name="Graphic 5" descr="Male with solid fill">
            <a:extLst>
              <a:ext uri="{FF2B5EF4-FFF2-40B4-BE49-F238E27FC236}">
                <a16:creationId xmlns:a16="http://schemas.microsoft.com/office/drawing/2014/main" id="{BF9941A8-402C-4509-8EA9-9F76254B5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3319" y="903631"/>
            <a:ext cx="914400" cy="914400"/>
          </a:xfrm>
          <a:prstGeom prst="rect">
            <a:avLst/>
          </a:prstGeom>
        </p:spPr>
      </p:pic>
      <p:sp>
        <p:nvSpPr>
          <p:cNvPr id="29" name="Title 3">
            <a:extLst>
              <a:ext uri="{FF2B5EF4-FFF2-40B4-BE49-F238E27FC236}">
                <a16:creationId xmlns:a16="http://schemas.microsoft.com/office/drawing/2014/main" id="{5280FDCD-97B7-446B-85D7-29652D30F617}"/>
              </a:ext>
            </a:extLst>
          </p:cNvPr>
          <p:cNvSpPr txBox="1">
            <a:spLocks/>
          </p:cNvSpPr>
          <p:nvPr/>
        </p:nvSpPr>
        <p:spPr>
          <a:xfrm>
            <a:off x="868432" y="1986836"/>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Females reject more friend request</a:t>
            </a:r>
          </a:p>
        </p:txBody>
      </p:sp>
      <p:pic>
        <p:nvPicPr>
          <p:cNvPr id="3" name="Picture 2" descr="Chart, waterfall chart&#10;&#10;Description automatically generated">
            <a:extLst>
              <a:ext uri="{FF2B5EF4-FFF2-40B4-BE49-F238E27FC236}">
                <a16:creationId xmlns:a16="http://schemas.microsoft.com/office/drawing/2014/main" id="{E43F7ECE-82A7-4A9C-BE9F-0521315DA937}"/>
              </a:ext>
            </a:extLst>
          </p:cNvPr>
          <p:cNvPicPr>
            <a:picLocks noChangeAspect="1"/>
          </p:cNvPicPr>
          <p:nvPr/>
        </p:nvPicPr>
        <p:blipFill>
          <a:blip r:embed="rId6"/>
          <a:stretch>
            <a:fillRect/>
          </a:stretch>
        </p:blipFill>
        <p:spPr>
          <a:xfrm>
            <a:off x="298976" y="2608525"/>
            <a:ext cx="7528099" cy="3683216"/>
          </a:xfrm>
          <a:prstGeom prst="rect">
            <a:avLst/>
          </a:prstGeom>
        </p:spPr>
      </p:pic>
    </p:spTree>
    <p:extLst>
      <p:ext uri="{BB962C8B-B14F-4D97-AF65-F5344CB8AC3E}">
        <p14:creationId xmlns:p14="http://schemas.microsoft.com/office/powerpoint/2010/main" val="3959696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Graphic 39" descr="Bookmark with solid fill">
            <a:extLst>
              <a:ext uri="{FF2B5EF4-FFF2-40B4-BE49-F238E27FC236}">
                <a16:creationId xmlns:a16="http://schemas.microsoft.com/office/drawing/2014/main" id="{2EDE9A48-CDAF-4B29-A47D-F6D6C9A5C97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9688"/>
          <a:stretch/>
        </p:blipFill>
        <p:spPr>
          <a:xfrm rot="5400000" flipH="1" flipV="1">
            <a:off x="-181452" y="96024"/>
            <a:ext cx="914400" cy="551497"/>
          </a:xfrm>
          <a:prstGeom prst="rect">
            <a:avLst/>
          </a:prstGeom>
        </p:spPr>
      </p:pic>
      <p:cxnSp>
        <p:nvCxnSpPr>
          <p:cNvPr id="22" name="Straight Connector 21">
            <a:extLst>
              <a:ext uri="{FF2B5EF4-FFF2-40B4-BE49-F238E27FC236}">
                <a16:creationId xmlns:a16="http://schemas.microsoft.com/office/drawing/2014/main" id="{A782A554-F6EF-497E-8561-6BF5EE8652A1}"/>
              </a:ext>
            </a:extLst>
          </p:cNvPr>
          <p:cNvCxnSpPr>
            <a:cxnSpLocks/>
          </p:cNvCxnSpPr>
          <p:nvPr/>
        </p:nvCxnSpPr>
        <p:spPr>
          <a:xfrm>
            <a:off x="8267700" y="4884877"/>
            <a:ext cx="3924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BE29D4-63C7-4F04-8942-75C41D06C457}"/>
              </a:ext>
            </a:extLst>
          </p:cNvPr>
          <p:cNvCxnSpPr>
            <a:cxnSpLocks/>
          </p:cNvCxnSpPr>
          <p:nvPr/>
        </p:nvCxnSpPr>
        <p:spPr>
          <a:xfrm>
            <a:off x="8648700" y="3253389"/>
            <a:ext cx="3543300"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00796B-E5B4-44F0-B983-6B54CFFC3EAD}"/>
              </a:ext>
            </a:extLst>
          </p:cNvPr>
          <p:cNvSpPr txBox="1"/>
          <p:nvPr/>
        </p:nvSpPr>
        <p:spPr>
          <a:xfrm>
            <a:off x="8799864" y="3865358"/>
            <a:ext cx="3238501" cy="584775"/>
          </a:xfrm>
          <a:prstGeom prst="rect">
            <a:avLst/>
          </a:prstGeom>
          <a:noFill/>
        </p:spPr>
        <p:txBody>
          <a:bodyPr wrap="square">
            <a:spAutoFit/>
          </a:bodyPr>
          <a:lstStyle/>
          <a:p>
            <a:pPr algn="ctr"/>
            <a:r>
              <a:rPr lang="en-US" sz="1600" dirty="0">
                <a:solidFill>
                  <a:schemeClr val="bg1"/>
                </a:solidFill>
              </a:rPr>
              <a:t>Which post type generates the most reactions?</a:t>
            </a:r>
          </a:p>
        </p:txBody>
      </p:sp>
      <p:sp>
        <p:nvSpPr>
          <p:cNvPr id="28" name="Title 3">
            <a:extLst>
              <a:ext uri="{FF2B5EF4-FFF2-40B4-BE49-F238E27FC236}">
                <a16:creationId xmlns:a16="http://schemas.microsoft.com/office/drawing/2014/main" id="{DDCE7D35-0DB0-42BA-A439-36B143253ADE}"/>
              </a:ext>
            </a:extLst>
          </p:cNvPr>
          <p:cNvSpPr txBox="1">
            <a:spLocks/>
          </p:cNvSpPr>
          <p:nvPr/>
        </p:nvSpPr>
        <p:spPr>
          <a:xfrm>
            <a:off x="8395809" y="2341831"/>
            <a:ext cx="4049077" cy="7727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4400" dirty="0">
                <a:solidFill>
                  <a:schemeClr val="bg1"/>
                </a:solidFill>
              </a:rPr>
              <a:t>Question:</a:t>
            </a:r>
          </a:p>
        </p:txBody>
      </p:sp>
      <p:sp>
        <p:nvSpPr>
          <p:cNvPr id="15" name="Title 3">
            <a:extLst>
              <a:ext uri="{FF2B5EF4-FFF2-40B4-BE49-F238E27FC236}">
                <a16:creationId xmlns:a16="http://schemas.microsoft.com/office/drawing/2014/main" id="{E0167C27-D5BF-4773-9FAF-4AD0446094C3}"/>
              </a:ext>
            </a:extLst>
          </p:cNvPr>
          <p:cNvSpPr txBox="1">
            <a:spLocks/>
          </p:cNvSpPr>
          <p:nvPr/>
        </p:nvSpPr>
        <p:spPr>
          <a:xfrm>
            <a:off x="1215494" y="857249"/>
            <a:ext cx="2260040" cy="5035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003366"/>
                </a:solidFill>
              </a:rPr>
              <a:t>Hypothesis:</a:t>
            </a:r>
          </a:p>
        </p:txBody>
      </p:sp>
      <p:cxnSp>
        <p:nvCxnSpPr>
          <p:cNvPr id="18" name="Straight Connector 17">
            <a:extLst>
              <a:ext uri="{FF2B5EF4-FFF2-40B4-BE49-F238E27FC236}">
                <a16:creationId xmlns:a16="http://schemas.microsoft.com/office/drawing/2014/main" id="{974B970D-5C96-410C-BB19-12D44C8E40C2}"/>
              </a:ext>
            </a:extLst>
          </p:cNvPr>
          <p:cNvCxnSpPr>
            <a:cxnSpLocks/>
          </p:cNvCxnSpPr>
          <p:nvPr/>
        </p:nvCxnSpPr>
        <p:spPr>
          <a:xfrm>
            <a:off x="1215494" y="1944329"/>
            <a:ext cx="7763406" cy="0"/>
          </a:xfrm>
          <a:prstGeom prst="line">
            <a:avLst/>
          </a:prstGeom>
          <a:ln w="19050" cap="rnd">
            <a:solidFill>
              <a:srgbClr val="003366"/>
            </a:solidFill>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F4D419EC-DEE6-4A71-8958-497A2BD9DF41}"/>
              </a:ext>
            </a:extLst>
          </p:cNvPr>
          <p:cNvSpPr txBox="1">
            <a:spLocks/>
          </p:cNvSpPr>
          <p:nvPr/>
        </p:nvSpPr>
        <p:spPr>
          <a:xfrm>
            <a:off x="713617" y="1459571"/>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r>
              <a:rPr lang="en-US" sz="3200" dirty="0">
                <a:solidFill>
                  <a:srgbClr val="243541"/>
                </a:solidFill>
              </a:rPr>
              <a:t>Posts will get the most reactions</a:t>
            </a:r>
          </a:p>
        </p:txBody>
      </p:sp>
      <p:pic>
        <p:nvPicPr>
          <p:cNvPr id="6" name="Graphic 5" descr="Worried face outline with solid fill">
            <a:extLst>
              <a:ext uri="{FF2B5EF4-FFF2-40B4-BE49-F238E27FC236}">
                <a16:creationId xmlns:a16="http://schemas.microsoft.com/office/drawing/2014/main" id="{BF9941A8-402C-4509-8EA9-9F76254B5C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83319" y="903631"/>
            <a:ext cx="914400" cy="914400"/>
          </a:xfrm>
          <a:prstGeom prst="rect">
            <a:avLst/>
          </a:prstGeom>
        </p:spPr>
      </p:pic>
      <p:sp>
        <p:nvSpPr>
          <p:cNvPr id="29" name="Title 3">
            <a:extLst>
              <a:ext uri="{FF2B5EF4-FFF2-40B4-BE49-F238E27FC236}">
                <a16:creationId xmlns:a16="http://schemas.microsoft.com/office/drawing/2014/main" id="{5280FDCD-97B7-446B-85D7-29652D30F617}"/>
              </a:ext>
            </a:extLst>
          </p:cNvPr>
          <p:cNvSpPr txBox="1">
            <a:spLocks/>
          </p:cNvSpPr>
          <p:nvPr/>
        </p:nvSpPr>
        <p:spPr>
          <a:xfrm>
            <a:off x="868432" y="1986836"/>
            <a:ext cx="6069702" cy="50358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endParaRPr lang="en-US" sz="3200" dirty="0">
              <a:solidFill>
                <a:srgbClr val="243541"/>
              </a:solidFill>
            </a:endParaRPr>
          </a:p>
        </p:txBody>
      </p:sp>
      <p:sp>
        <p:nvSpPr>
          <p:cNvPr id="5" name="TextBox 4">
            <a:extLst>
              <a:ext uri="{FF2B5EF4-FFF2-40B4-BE49-F238E27FC236}">
                <a16:creationId xmlns:a16="http://schemas.microsoft.com/office/drawing/2014/main" id="{AE09AC27-5C6C-47DF-B5BE-EDC51544C515}"/>
              </a:ext>
            </a:extLst>
          </p:cNvPr>
          <p:cNvSpPr txBox="1"/>
          <p:nvPr/>
        </p:nvSpPr>
        <p:spPr>
          <a:xfrm>
            <a:off x="984993" y="2167381"/>
            <a:ext cx="7537366" cy="338554"/>
          </a:xfrm>
          <a:prstGeom prst="rect">
            <a:avLst/>
          </a:prstGeom>
          <a:noFill/>
        </p:spPr>
        <p:txBody>
          <a:bodyPr wrap="square" rtlCol="0">
            <a:spAutoFit/>
          </a:bodyPr>
          <a:lstStyle/>
          <a:p>
            <a:r>
              <a:rPr lang="en-US" sz="1600" b="1" dirty="0"/>
              <a:t>Reaction Type by Post</a:t>
            </a:r>
          </a:p>
        </p:txBody>
      </p:sp>
      <p:pic>
        <p:nvPicPr>
          <p:cNvPr id="3" name="Picture 2">
            <a:extLst>
              <a:ext uri="{FF2B5EF4-FFF2-40B4-BE49-F238E27FC236}">
                <a16:creationId xmlns:a16="http://schemas.microsoft.com/office/drawing/2014/main" id="{3BA67A5C-D034-4EDD-819E-A849F5F3A766}"/>
              </a:ext>
            </a:extLst>
          </p:cNvPr>
          <p:cNvPicPr>
            <a:picLocks noChangeAspect="1"/>
          </p:cNvPicPr>
          <p:nvPr/>
        </p:nvPicPr>
        <p:blipFill>
          <a:blip r:embed="rId6"/>
          <a:stretch>
            <a:fillRect/>
          </a:stretch>
        </p:blipFill>
        <p:spPr>
          <a:xfrm>
            <a:off x="713616" y="2499476"/>
            <a:ext cx="7266715" cy="3596521"/>
          </a:xfrm>
          <a:prstGeom prst="rect">
            <a:avLst/>
          </a:prstGeom>
        </p:spPr>
      </p:pic>
    </p:spTree>
    <p:extLst>
      <p:ext uri="{BB962C8B-B14F-4D97-AF65-F5344CB8AC3E}">
        <p14:creationId xmlns:p14="http://schemas.microsoft.com/office/powerpoint/2010/main" val="2710849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736</TotalTime>
  <Words>224</Words>
  <Application>Microsoft Office PowerPoint</Application>
  <PresentationFormat>Widescreen</PresentationFormat>
  <Paragraphs>38</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Georgia Pro Cond Light</vt:lpstr>
      <vt:lpstr>Speak Pro</vt:lpstr>
      <vt:lpstr>RetrospectVTI</vt:lpstr>
      <vt:lpstr>The Evolution of Facebook 2011-2021</vt:lpstr>
      <vt:lpstr>The Attributes of Our Data</vt:lpstr>
      <vt:lpstr>PowerPoint Presentation</vt:lpstr>
      <vt:lpstr>PowerPoint Presentation</vt:lpstr>
      <vt:lpstr>PowerPoint Presentation</vt:lpstr>
      <vt:lpstr>Hypothesis:</vt:lpstr>
      <vt:lpstr>Hypothesis: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Financial</dc:title>
  <dc:creator>Michael Tyler</dc:creator>
  <cp:lastModifiedBy>Michael Tyler</cp:lastModifiedBy>
  <cp:revision>21</cp:revision>
  <dcterms:created xsi:type="dcterms:W3CDTF">2020-11-20T23:49:38Z</dcterms:created>
  <dcterms:modified xsi:type="dcterms:W3CDTF">2021-03-05T00:29:13Z</dcterms:modified>
</cp:coreProperties>
</file>